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0" r:id="rId4"/>
    <p:sldId id="261" r:id="rId5"/>
    <p:sldId id="279" r:id="rId6"/>
    <p:sldId id="262" r:id="rId7"/>
    <p:sldId id="263" r:id="rId8"/>
    <p:sldId id="264" r:id="rId9"/>
    <p:sldId id="280" r:id="rId10"/>
    <p:sldId id="265" r:id="rId11"/>
    <p:sldId id="266" r:id="rId12"/>
    <p:sldId id="267" r:id="rId13"/>
    <p:sldId id="268" r:id="rId14"/>
    <p:sldId id="269" r:id="rId15"/>
    <p:sldId id="281" r:id="rId16"/>
    <p:sldId id="270" r:id="rId17"/>
    <p:sldId id="271" r:id="rId18"/>
    <p:sldId id="272" r:id="rId19"/>
    <p:sldId id="273" r:id="rId20"/>
    <p:sldId id="274" r:id="rId21"/>
    <p:sldId id="276" r:id="rId22"/>
    <p:sldId id="282" r:id="rId23"/>
    <p:sldId id="277"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6" d="100"/>
          <a:sy n="86" d="100"/>
        </p:scale>
        <p:origin x="51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6CF95C65-9A93-4D7E-88A4-461DB4F97997}" type="datetimeFigureOut">
              <a:rPr lang="de-DE" smtClean="0"/>
              <a:t>30.03.2020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0A6872C-5CF6-4B01-8239-16394ACA9701}" type="slidenum">
              <a:rPr lang="de-DE" smtClean="0"/>
              <a:t>‹Nr.›</a:t>
            </a:fld>
            <a:endParaRPr lang="de-DE"/>
          </a:p>
        </p:txBody>
      </p:sp>
    </p:spTree>
    <p:extLst>
      <p:ext uri="{BB962C8B-B14F-4D97-AF65-F5344CB8AC3E}">
        <p14:creationId xmlns:p14="http://schemas.microsoft.com/office/powerpoint/2010/main" val="165609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6CF95C65-9A93-4D7E-88A4-461DB4F97997}" type="datetimeFigureOut">
              <a:rPr lang="de-DE" smtClean="0"/>
              <a:t>30.03.2020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0A6872C-5CF6-4B01-8239-16394ACA9701}" type="slidenum">
              <a:rPr lang="de-DE" smtClean="0"/>
              <a:t>‹Nr.›</a:t>
            </a:fld>
            <a:endParaRPr lang="de-DE"/>
          </a:p>
        </p:txBody>
      </p:sp>
    </p:spTree>
    <p:extLst>
      <p:ext uri="{BB962C8B-B14F-4D97-AF65-F5344CB8AC3E}">
        <p14:creationId xmlns:p14="http://schemas.microsoft.com/office/powerpoint/2010/main" val="2805720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6CF95C65-9A93-4D7E-88A4-461DB4F97997}" type="datetimeFigureOut">
              <a:rPr lang="de-DE" smtClean="0"/>
              <a:t>30.03.2020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0A6872C-5CF6-4B01-8239-16394ACA9701}" type="slidenum">
              <a:rPr lang="de-DE" smtClean="0"/>
              <a:t>‹Nr.›</a:t>
            </a:fld>
            <a:endParaRPr lang="de-DE"/>
          </a:p>
        </p:txBody>
      </p:sp>
    </p:spTree>
    <p:extLst>
      <p:ext uri="{BB962C8B-B14F-4D97-AF65-F5344CB8AC3E}">
        <p14:creationId xmlns:p14="http://schemas.microsoft.com/office/powerpoint/2010/main" val="1593411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p:cNvSpPr>
            <a:spLocks noGrp="1"/>
          </p:cNvSpPr>
          <p:nvPr>
            <p:ph type="ftr" sz="quarter" idx="11"/>
          </p:nvPr>
        </p:nvSpPr>
        <p:spPr/>
        <p:txBody>
          <a:bodyPr/>
          <a:lstStyle/>
          <a:p>
            <a:r>
              <a:rPr lang="de-DE" dirty="0"/>
              <a:t>Grundschule Kirchhundem</a:t>
            </a:r>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46724" y="5301326"/>
            <a:ext cx="1007076" cy="1422423"/>
          </a:xfrm>
          <a:prstGeom prst="rect">
            <a:avLst/>
          </a:prstGeom>
        </p:spPr>
      </p:pic>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1483" y="185738"/>
            <a:ext cx="522773" cy="702652"/>
          </a:xfrm>
          <a:prstGeom prst="rect">
            <a:avLst/>
          </a:prstGeom>
        </p:spPr>
      </p:pic>
      <p:pic>
        <p:nvPicPr>
          <p:cNvPr id="9" name="Grafik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096" y="888390"/>
            <a:ext cx="522773" cy="702652"/>
          </a:xfrm>
          <a:prstGeom prst="rect">
            <a:avLst/>
          </a:prstGeom>
        </p:spPr>
      </p:pic>
      <p:pic>
        <p:nvPicPr>
          <p:cNvPr id="10" name="Grafik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096" y="5754516"/>
            <a:ext cx="522773" cy="702652"/>
          </a:xfrm>
          <a:prstGeom prst="rect">
            <a:avLst/>
          </a:prstGeom>
        </p:spPr>
      </p:pic>
    </p:spTree>
    <p:extLst>
      <p:ext uri="{BB962C8B-B14F-4D97-AF65-F5344CB8AC3E}">
        <p14:creationId xmlns:p14="http://schemas.microsoft.com/office/powerpoint/2010/main" val="3934200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6CF95C65-9A93-4D7E-88A4-461DB4F97997}" type="datetimeFigureOut">
              <a:rPr lang="de-DE" smtClean="0"/>
              <a:t>30.03.2020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0A6872C-5CF6-4B01-8239-16394ACA9701}" type="slidenum">
              <a:rPr lang="de-DE" smtClean="0"/>
              <a:t>‹Nr.›</a:t>
            </a:fld>
            <a:endParaRPr lang="de-DE"/>
          </a:p>
        </p:txBody>
      </p:sp>
    </p:spTree>
    <p:extLst>
      <p:ext uri="{BB962C8B-B14F-4D97-AF65-F5344CB8AC3E}">
        <p14:creationId xmlns:p14="http://schemas.microsoft.com/office/powerpoint/2010/main" val="3821963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6CF95C65-9A93-4D7E-88A4-461DB4F97997}" type="datetimeFigureOut">
              <a:rPr lang="de-DE" smtClean="0"/>
              <a:t>30.03.2020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0A6872C-5CF6-4B01-8239-16394ACA9701}" type="slidenum">
              <a:rPr lang="de-DE" smtClean="0"/>
              <a:t>‹Nr.›</a:t>
            </a:fld>
            <a:endParaRPr lang="de-DE"/>
          </a:p>
        </p:txBody>
      </p:sp>
    </p:spTree>
    <p:extLst>
      <p:ext uri="{BB962C8B-B14F-4D97-AF65-F5344CB8AC3E}">
        <p14:creationId xmlns:p14="http://schemas.microsoft.com/office/powerpoint/2010/main" val="1448307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6CF95C65-9A93-4D7E-88A4-461DB4F97997}" type="datetimeFigureOut">
              <a:rPr lang="de-DE" smtClean="0"/>
              <a:t>30.03.2020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60A6872C-5CF6-4B01-8239-16394ACA9701}" type="slidenum">
              <a:rPr lang="de-DE" smtClean="0"/>
              <a:t>‹Nr.›</a:t>
            </a:fld>
            <a:endParaRPr lang="de-DE"/>
          </a:p>
        </p:txBody>
      </p:sp>
    </p:spTree>
    <p:extLst>
      <p:ext uri="{BB962C8B-B14F-4D97-AF65-F5344CB8AC3E}">
        <p14:creationId xmlns:p14="http://schemas.microsoft.com/office/powerpoint/2010/main" val="810186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6CF95C65-9A93-4D7E-88A4-461DB4F97997}" type="datetimeFigureOut">
              <a:rPr lang="de-DE" smtClean="0"/>
              <a:t>30.03.2020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0A6872C-5CF6-4B01-8239-16394ACA9701}" type="slidenum">
              <a:rPr lang="de-DE" smtClean="0"/>
              <a:t>‹Nr.›</a:t>
            </a:fld>
            <a:endParaRPr lang="de-DE"/>
          </a:p>
        </p:txBody>
      </p:sp>
    </p:spTree>
    <p:extLst>
      <p:ext uri="{BB962C8B-B14F-4D97-AF65-F5344CB8AC3E}">
        <p14:creationId xmlns:p14="http://schemas.microsoft.com/office/powerpoint/2010/main" val="2585803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CF95C65-9A93-4D7E-88A4-461DB4F97997}" type="datetimeFigureOut">
              <a:rPr lang="de-DE" smtClean="0"/>
              <a:t>30.03.2020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0A6872C-5CF6-4B01-8239-16394ACA9701}" type="slidenum">
              <a:rPr lang="de-DE" smtClean="0"/>
              <a:t>‹Nr.›</a:t>
            </a:fld>
            <a:endParaRPr lang="de-DE"/>
          </a:p>
        </p:txBody>
      </p:sp>
    </p:spTree>
    <p:extLst>
      <p:ext uri="{BB962C8B-B14F-4D97-AF65-F5344CB8AC3E}">
        <p14:creationId xmlns:p14="http://schemas.microsoft.com/office/powerpoint/2010/main" val="2362619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6CF95C65-9A93-4D7E-88A4-461DB4F97997}" type="datetimeFigureOut">
              <a:rPr lang="de-DE" smtClean="0"/>
              <a:t>30.03.2020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0A6872C-5CF6-4B01-8239-16394ACA9701}" type="slidenum">
              <a:rPr lang="de-DE" smtClean="0"/>
              <a:t>‹Nr.›</a:t>
            </a:fld>
            <a:endParaRPr lang="de-DE"/>
          </a:p>
        </p:txBody>
      </p:sp>
    </p:spTree>
    <p:extLst>
      <p:ext uri="{BB962C8B-B14F-4D97-AF65-F5344CB8AC3E}">
        <p14:creationId xmlns:p14="http://schemas.microsoft.com/office/powerpoint/2010/main" val="4021010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6CF95C65-9A93-4D7E-88A4-461DB4F97997}" type="datetimeFigureOut">
              <a:rPr lang="de-DE" smtClean="0"/>
              <a:t>30.03.2020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0A6872C-5CF6-4B01-8239-16394ACA9701}" type="slidenum">
              <a:rPr lang="de-DE" smtClean="0"/>
              <a:t>‹Nr.›</a:t>
            </a:fld>
            <a:endParaRPr lang="de-DE"/>
          </a:p>
        </p:txBody>
      </p:sp>
    </p:spTree>
    <p:extLst>
      <p:ext uri="{BB962C8B-B14F-4D97-AF65-F5344CB8AC3E}">
        <p14:creationId xmlns:p14="http://schemas.microsoft.com/office/powerpoint/2010/main" val="87976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F95C65-9A93-4D7E-88A4-461DB4F97997}" type="datetimeFigureOut">
              <a:rPr lang="de-DE" smtClean="0"/>
              <a:t>30.03.2020</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A6872C-5CF6-4B01-8239-16394ACA9701}" type="slidenum">
              <a:rPr lang="de-DE" smtClean="0"/>
              <a:t>‹Nr.›</a:t>
            </a:fld>
            <a:endParaRPr lang="de-DE"/>
          </a:p>
        </p:txBody>
      </p:sp>
    </p:spTree>
    <p:extLst>
      <p:ext uri="{BB962C8B-B14F-4D97-AF65-F5344CB8AC3E}">
        <p14:creationId xmlns:p14="http://schemas.microsoft.com/office/powerpoint/2010/main" val="781135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8.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10" Type="http://schemas.microsoft.com/office/2007/relationships/hdphoto" Target="../media/hdphoto7.wdp"/><Relationship Id="rId4" Type="http://schemas.openxmlformats.org/officeDocument/2006/relationships/image" Target="../media/image36.jpe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951947"/>
          </a:xfrm>
        </p:spPr>
        <p:txBody>
          <a:bodyPr>
            <a:normAutofit fontScale="90000"/>
          </a:bodyPr>
          <a:lstStyle/>
          <a:p>
            <a:pPr algn="ctr"/>
            <a:r>
              <a:rPr lang="de-DE" sz="5400" b="1" dirty="0"/>
              <a:t>Lesen an der </a:t>
            </a:r>
            <a:r>
              <a:rPr lang="de-DE" sz="5400" b="1" dirty="0" err="1"/>
              <a:t>Kirchhundemer</a:t>
            </a:r>
            <a:r>
              <a:rPr lang="de-DE" sz="5400" b="1" dirty="0"/>
              <a:t> Grundschule </a:t>
            </a:r>
            <a:br>
              <a:rPr lang="de-DE" sz="5400" b="1" dirty="0"/>
            </a:br>
            <a:r>
              <a:rPr lang="de-DE" sz="5400" b="1" dirty="0"/>
              <a:t>Am Kreuzberg</a:t>
            </a:r>
          </a:p>
        </p:txBody>
      </p:sp>
      <p:sp>
        <p:nvSpPr>
          <p:cNvPr id="9" name="Inhaltsplatzhalter 8"/>
          <p:cNvSpPr>
            <a:spLocks noGrp="1"/>
          </p:cNvSpPr>
          <p:nvPr>
            <p:ph idx="1"/>
          </p:nvPr>
        </p:nvSpPr>
        <p:spPr/>
        <p:txBody>
          <a:bodyPr>
            <a:normAutofit/>
          </a:bodyPr>
          <a:lstStyle/>
          <a:p>
            <a:endParaRPr lang="de-DE" dirty="0"/>
          </a:p>
          <a:p>
            <a:endParaRPr lang="de-DE" dirty="0"/>
          </a:p>
        </p:txBody>
      </p:sp>
      <p:pic>
        <p:nvPicPr>
          <p:cNvPr id="3" name="Grafik 2">
            <a:extLst>
              <a:ext uri="{FF2B5EF4-FFF2-40B4-BE49-F238E27FC236}">
                <a16:creationId xmlns:a16="http://schemas.microsoft.com/office/drawing/2014/main" id="{403B8EAD-F029-4CF8-A8B9-F4D91DE13210}"/>
              </a:ext>
            </a:extLst>
          </p:cNvPr>
          <p:cNvPicPr>
            <a:picLocks noChangeAspect="1"/>
          </p:cNvPicPr>
          <p:nvPr/>
        </p:nvPicPr>
        <p:blipFill>
          <a:blip r:embed="rId2"/>
          <a:stretch>
            <a:fillRect/>
          </a:stretch>
        </p:blipFill>
        <p:spPr>
          <a:xfrm>
            <a:off x="4101529" y="3326514"/>
            <a:ext cx="3449345" cy="2428829"/>
          </a:xfrm>
          <a:prstGeom prst="rect">
            <a:avLst/>
          </a:prstGeom>
        </p:spPr>
      </p:pic>
    </p:spTree>
    <p:extLst>
      <p:ext uri="{BB962C8B-B14F-4D97-AF65-F5344CB8AC3E}">
        <p14:creationId xmlns:p14="http://schemas.microsoft.com/office/powerpoint/2010/main" val="1631418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t>Deutscher Vorlesetag</a:t>
            </a:r>
            <a:r>
              <a:rPr lang="de-DE" dirty="0"/>
              <a:t>	</a:t>
            </a:r>
          </a:p>
        </p:txBody>
      </p:sp>
      <p:sp>
        <p:nvSpPr>
          <p:cNvPr id="3" name="Inhaltsplatzhalter 2"/>
          <p:cNvSpPr>
            <a:spLocks noGrp="1"/>
          </p:cNvSpPr>
          <p:nvPr>
            <p:ph idx="1"/>
          </p:nvPr>
        </p:nvSpPr>
        <p:spPr/>
        <p:txBody>
          <a:bodyPr/>
          <a:lstStyle/>
          <a:p>
            <a:pPr marL="0" indent="0">
              <a:buNone/>
            </a:pPr>
            <a:r>
              <a:rPr lang="de-DE" dirty="0"/>
              <a:t>In jedem Jahr nehmen wir 3. Freitag im November am bundedeutschen Vorlesetag der Stiftung Lesen, der Zeitung „Die Zeit“ und der Deutsche Bahn Stiftung teil. Eltern der Schule aber auch Vertreter aus der Öffentlichkeit kommen an diesem Tag in die Schule und lesen Kindern Geschichten und Bücher vor. Belohnt wird das Vorlesen mit Vorleser-Urkunden und begeisterten Kindergesichtern. </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4087" y="4114800"/>
            <a:ext cx="2316480" cy="1737360"/>
          </a:xfrm>
          <a:prstGeom prst="rect">
            <a:avLst/>
          </a:prstGeom>
          <a:ln>
            <a:noFill/>
          </a:ln>
          <a:effectLst>
            <a:softEdge rad="112500"/>
          </a:effectLst>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7596" y="4114800"/>
            <a:ext cx="1515686" cy="1136765"/>
          </a:xfrm>
          <a:prstGeom prst="rect">
            <a:avLst/>
          </a:prstGeom>
          <a:ln>
            <a:noFill/>
          </a:ln>
          <a:effectLst>
            <a:softEdge rad="112500"/>
          </a:effectLst>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5707" y="5434317"/>
            <a:ext cx="1607127" cy="1205345"/>
          </a:xfrm>
          <a:prstGeom prst="rect">
            <a:avLst/>
          </a:prstGeom>
          <a:ln>
            <a:noFill/>
          </a:ln>
          <a:effectLst>
            <a:softEdge rad="112500"/>
          </a:effectLst>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5319" y="4782360"/>
            <a:ext cx="1995052" cy="1496289"/>
          </a:xfrm>
          <a:prstGeom prst="rect">
            <a:avLst/>
          </a:prstGeom>
          <a:ln>
            <a:noFill/>
          </a:ln>
          <a:effectLst>
            <a:softEdge rad="112500"/>
          </a:effectLst>
        </p:spPr>
      </p:pic>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339349" y="4001294"/>
            <a:ext cx="1440873" cy="1080655"/>
          </a:xfrm>
          <a:prstGeom prst="rect">
            <a:avLst/>
          </a:prstGeom>
          <a:ln>
            <a:noFill/>
          </a:ln>
          <a:effectLst>
            <a:softEdge rad="112500"/>
          </a:effectLst>
        </p:spPr>
      </p:pic>
    </p:spTree>
    <p:extLst>
      <p:ext uri="{BB962C8B-B14F-4D97-AF65-F5344CB8AC3E}">
        <p14:creationId xmlns:p14="http://schemas.microsoft.com/office/powerpoint/2010/main" val="2733889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t>Autorenlesungen</a:t>
            </a:r>
          </a:p>
        </p:txBody>
      </p:sp>
      <p:sp>
        <p:nvSpPr>
          <p:cNvPr id="3" name="Inhaltsplatzhalter 2"/>
          <p:cNvSpPr>
            <a:spLocks noGrp="1"/>
          </p:cNvSpPr>
          <p:nvPr>
            <p:ph idx="1"/>
          </p:nvPr>
        </p:nvSpPr>
        <p:spPr>
          <a:xfrm>
            <a:off x="621437" y="1562976"/>
            <a:ext cx="10946167" cy="4351338"/>
          </a:xfrm>
        </p:spPr>
        <p:txBody>
          <a:bodyPr/>
          <a:lstStyle/>
          <a:p>
            <a:pPr marL="0" indent="0">
              <a:buNone/>
            </a:pPr>
            <a:r>
              <a:rPr lang="de-DE" dirty="0"/>
              <a:t>In jedem Schuljahr besuchen uns Autorinnen oder Autoren, die ihre Bücher in Grundschulen vorstellen wollen. Unter anderem war Miriam </a:t>
            </a:r>
            <a:r>
              <a:rPr lang="de-DE" dirty="0" err="1"/>
              <a:t>Walkenbach</a:t>
            </a:r>
            <a:r>
              <a:rPr lang="de-DE" dirty="0"/>
              <a:t> zu Besuch und hat den Kindern aus den Klassen 1 und 2 sowie den künftigen Schulanfängern aus ihren „Tante Milla“-Büchern vorgelesen. Im Rahmen unserer Projektwoche „Zahngesundheit“ war Sascha Ehlert mit seinem Buch von den „Zahnindianern“ bei uns zu Gast. </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3347" y="4191664"/>
            <a:ext cx="2024742" cy="2024742"/>
          </a:xfrm>
          <a:prstGeom prst="rect">
            <a:avLst/>
          </a:prstGeom>
        </p:spPr>
      </p:pic>
      <p:pic>
        <p:nvPicPr>
          <p:cNvPr id="6" name="Grafik 5"/>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629583" y="4430971"/>
            <a:ext cx="2099388" cy="1574541"/>
          </a:xfrm>
          <a:prstGeom prst="rect">
            <a:avLst/>
          </a:prstGeom>
        </p:spPr>
      </p:pic>
      <p:pic>
        <p:nvPicPr>
          <p:cNvPr id="7" name="Grafik 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9414747" y="4044124"/>
            <a:ext cx="1667866" cy="1250900"/>
          </a:xfrm>
          <a:prstGeom prst="rect">
            <a:avLst/>
          </a:prstGeom>
        </p:spPr>
      </p:pic>
      <p:pic>
        <p:nvPicPr>
          <p:cNvPr id="5" name="Grafik 4">
            <a:extLst>
              <a:ext uri="{FF2B5EF4-FFF2-40B4-BE49-F238E27FC236}">
                <a16:creationId xmlns:a16="http://schemas.microsoft.com/office/drawing/2014/main" id="{12AAA369-B4AB-4AFF-838A-6C0E8A1858F2}"/>
              </a:ext>
            </a:extLst>
          </p:cNvPr>
          <p:cNvPicPr>
            <a:picLocks noChangeAspect="1"/>
          </p:cNvPicPr>
          <p:nvPr/>
        </p:nvPicPr>
        <p:blipFill>
          <a:blip r:embed="rId7"/>
          <a:stretch>
            <a:fillRect/>
          </a:stretch>
        </p:blipFill>
        <p:spPr>
          <a:xfrm>
            <a:off x="6566871" y="4124184"/>
            <a:ext cx="2188114" cy="2188114"/>
          </a:xfrm>
          <a:prstGeom prst="rect">
            <a:avLst/>
          </a:prstGeom>
        </p:spPr>
      </p:pic>
    </p:spTree>
    <p:extLst>
      <p:ext uri="{BB962C8B-B14F-4D97-AF65-F5344CB8AC3E}">
        <p14:creationId xmlns:p14="http://schemas.microsoft.com/office/powerpoint/2010/main" val="3925126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err="1"/>
              <a:t>Kirchhundemer</a:t>
            </a:r>
            <a:r>
              <a:rPr lang="de-DE" b="1" dirty="0"/>
              <a:t> </a:t>
            </a:r>
            <a:r>
              <a:rPr lang="de-DE" b="1" dirty="0" err="1"/>
              <a:t>Lesetage</a:t>
            </a:r>
            <a:endParaRPr lang="de-DE" b="1" dirty="0"/>
          </a:p>
        </p:txBody>
      </p:sp>
      <p:sp>
        <p:nvSpPr>
          <p:cNvPr id="3" name="Inhaltsplatzhalter 2"/>
          <p:cNvSpPr>
            <a:spLocks noGrp="1"/>
          </p:cNvSpPr>
          <p:nvPr>
            <p:ph idx="1"/>
          </p:nvPr>
        </p:nvSpPr>
        <p:spPr/>
        <p:txBody>
          <a:bodyPr/>
          <a:lstStyle/>
          <a:p>
            <a:pPr marL="0" indent="0">
              <a:buNone/>
            </a:pPr>
            <a:r>
              <a:rPr lang="de-DE" dirty="0"/>
              <a:t>Einmal im Jahr sind die </a:t>
            </a:r>
            <a:r>
              <a:rPr lang="de-DE" dirty="0" err="1"/>
              <a:t>Kirchhundemer</a:t>
            </a:r>
            <a:r>
              <a:rPr lang="de-DE" dirty="0"/>
              <a:t> </a:t>
            </a:r>
            <a:r>
              <a:rPr lang="de-DE" dirty="0" err="1"/>
              <a:t>Lesetage</a:t>
            </a:r>
            <a:r>
              <a:rPr lang="de-DE" dirty="0"/>
              <a:t>. Eine Autorin oder ein Autor wird für die 4. Klassen der </a:t>
            </a:r>
            <a:r>
              <a:rPr lang="de-DE" dirty="0" err="1"/>
              <a:t>Kirchhundemer</a:t>
            </a:r>
            <a:r>
              <a:rPr lang="de-DE" dirty="0"/>
              <a:t> Grundschulen und dem Teilstandort der Sekundarschule </a:t>
            </a:r>
            <a:r>
              <a:rPr lang="de-DE" dirty="0" err="1"/>
              <a:t>Hundem-Lenne</a:t>
            </a:r>
            <a:r>
              <a:rPr lang="de-DE" dirty="0"/>
              <a:t> angefragt. Die Autoren kommen in die Schulen und stellen ihre aktuellen Bücher in einer Lesung vor. Möglich wird dies durch das Sponsoring der Sparkasse ALK.</a:t>
            </a:r>
          </a:p>
          <a:p>
            <a:pPr marL="0" indent="0">
              <a:buNone/>
            </a:pPr>
            <a:r>
              <a:rPr lang="de-DE" dirty="0"/>
              <a:t>Zur offiziellen Begrüßung und Vorstellung der Autoren im Pfarrzentrum </a:t>
            </a:r>
            <a:r>
              <a:rPr lang="de-DE" dirty="0" err="1"/>
              <a:t>Würdinghausen</a:t>
            </a:r>
            <a:r>
              <a:rPr lang="de-DE" dirty="0"/>
              <a:t> gestalten die Schulen abwechselnd das Programm mit Liedern, Gedichten und Geschichten.</a:t>
            </a:r>
          </a:p>
          <a:p>
            <a:pPr marL="0" indent="0">
              <a:buNone/>
            </a:pPr>
            <a:endParaRPr lang="de-DE" dirty="0"/>
          </a:p>
          <a:p>
            <a:pPr marL="0" indent="0">
              <a:buNone/>
            </a:pPr>
            <a:endParaRPr lang="de-DE" dirty="0"/>
          </a:p>
          <a:p>
            <a:pPr marL="0" indent="0">
              <a:buNone/>
            </a:pPr>
            <a:endParaRPr lang="de-DE" dirty="0"/>
          </a:p>
          <a:p>
            <a:pPr marL="0" indent="0">
              <a:buNone/>
            </a:pPr>
            <a:endParaRPr lang="de-DE" dirty="0"/>
          </a:p>
          <a:p>
            <a:endParaRPr lang="de-DE" dirty="0"/>
          </a:p>
        </p:txBody>
      </p:sp>
      <p:pic>
        <p:nvPicPr>
          <p:cNvPr id="4" name="Grafik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00058" y="5193886"/>
            <a:ext cx="2381493" cy="1339917"/>
          </a:xfrm>
          <a:prstGeom prst="rect">
            <a:avLst/>
          </a:prstGeom>
        </p:spPr>
      </p:pic>
    </p:spTree>
    <p:extLst>
      <p:ext uri="{BB962C8B-B14F-4D97-AF65-F5344CB8AC3E}">
        <p14:creationId xmlns:p14="http://schemas.microsoft.com/office/powerpoint/2010/main" val="3665691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t>Lesen von Lektüren</a:t>
            </a:r>
          </a:p>
        </p:txBody>
      </p:sp>
      <p:sp>
        <p:nvSpPr>
          <p:cNvPr id="3" name="Inhaltsplatzhalter 2"/>
          <p:cNvSpPr>
            <a:spLocks noGrp="1"/>
          </p:cNvSpPr>
          <p:nvPr>
            <p:ph idx="1"/>
          </p:nvPr>
        </p:nvSpPr>
        <p:spPr/>
        <p:txBody>
          <a:bodyPr/>
          <a:lstStyle/>
          <a:p>
            <a:pPr marL="0" indent="0">
              <a:buNone/>
            </a:pPr>
            <a:r>
              <a:rPr lang="de-DE" dirty="0"/>
              <a:t>Im Rahmen des Deutschunterrichts beschäftigen wir uns natürlich auch mit Klassenlektüren oder arbeiten zu selbst gewählten Kinderbüchern.</a:t>
            </a:r>
            <a:br>
              <a:rPr lang="de-DE" dirty="0"/>
            </a:br>
            <a:r>
              <a:rPr lang="de-DE" dirty="0"/>
              <a:t>Leserollen, Lesetagebücher oder </a:t>
            </a:r>
            <a:r>
              <a:rPr lang="de-DE" dirty="0" err="1"/>
              <a:t>Lapbooks</a:t>
            </a:r>
            <a:r>
              <a:rPr lang="de-DE" dirty="0"/>
              <a:t> zu Kinderbüchern sind beliebte Formen um ein Buch auf interessante und für die Kinder individuelle Weise darstellen zu lassen.</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949" y="4001294"/>
            <a:ext cx="2266303" cy="1699727"/>
          </a:xfrm>
          <a:prstGeom prst="rect">
            <a:avLst/>
          </a:prstGeom>
          <a:ln>
            <a:noFill/>
          </a:ln>
          <a:effectLst>
            <a:softEdge rad="112500"/>
          </a:effectLst>
        </p:spPr>
      </p:pic>
      <p:pic>
        <p:nvPicPr>
          <p:cNvPr id="6" name="Grafik 5">
            <a:extLst>
              <a:ext uri="{FF2B5EF4-FFF2-40B4-BE49-F238E27FC236}">
                <a16:creationId xmlns:a16="http://schemas.microsoft.com/office/drawing/2014/main" id="{ED5B350A-4E6D-40CE-B2C5-061A82499C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537" y="4704024"/>
            <a:ext cx="2385134" cy="1788851"/>
          </a:xfrm>
          <a:prstGeom prst="rect">
            <a:avLst/>
          </a:prstGeom>
          <a:ln>
            <a:noFill/>
          </a:ln>
          <a:effectLst>
            <a:softEdge rad="112500"/>
          </a:effectLst>
        </p:spPr>
      </p:pic>
      <p:pic>
        <p:nvPicPr>
          <p:cNvPr id="8" name="Grafik 7">
            <a:extLst>
              <a:ext uri="{FF2B5EF4-FFF2-40B4-BE49-F238E27FC236}">
                <a16:creationId xmlns:a16="http://schemas.microsoft.com/office/drawing/2014/main" id="{D49468CA-7BA2-4635-B65B-05B690A220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956" y="3809598"/>
            <a:ext cx="2385135" cy="1788851"/>
          </a:xfrm>
          <a:prstGeom prst="rect">
            <a:avLst/>
          </a:prstGeom>
          <a:ln>
            <a:noFill/>
          </a:ln>
          <a:effectLst>
            <a:softEdge rad="112500"/>
          </a:effectLst>
        </p:spPr>
      </p:pic>
      <p:pic>
        <p:nvPicPr>
          <p:cNvPr id="7" name="Grafik 6">
            <a:extLst>
              <a:ext uri="{FF2B5EF4-FFF2-40B4-BE49-F238E27FC236}">
                <a16:creationId xmlns:a16="http://schemas.microsoft.com/office/drawing/2014/main" id="{BEB3FDAE-A06A-4DA5-812A-9B9CFF4444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1250" y="3877124"/>
            <a:ext cx="1777801" cy="1333351"/>
          </a:xfrm>
          <a:prstGeom prst="rect">
            <a:avLst/>
          </a:prstGeom>
          <a:ln>
            <a:noFill/>
          </a:ln>
          <a:effectLst>
            <a:softEdge rad="112500"/>
          </a:effectLst>
        </p:spPr>
      </p:pic>
    </p:spTree>
    <p:extLst>
      <p:ext uri="{BB962C8B-B14F-4D97-AF65-F5344CB8AC3E}">
        <p14:creationId xmlns:p14="http://schemas.microsoft.com/office/powerpoint/2010/main" val="45686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t>Vorlesewettbewerb</a:t>
            </a:r>
          </a:p>
        </p:txBody>
      </p:sp>
      <p:sp>
        <p:nvSpPr>
          <p:cNvPr id="3" name="Inhaltsplatzhalter 2"/>
          <p:cNvSpPr>
            <a:spLocks noGrp="1"/>
          </p:cNvSpPr>
          <p:nvPr>
            <p:ph idx="1"/>
          </p:nvPr>
        </p:nvSpPr>
        <p:spPr/>
        <p:txBody>
          <a:bodyPr>
            <a:normAutofit/>
          </a:bodyPr>
          <a:lstStyle/>
          <a:p>
            <a:pPr marL="0" indent="0">
              <a:buNone/>
            </a:pPr>
            <a:r>
              <a:rPr lang="de-DE" dirty="0"/>
              <a:t>In jedem Schuljahr gibt es einen Vorlesewettbewerb für die Jahrgangsstufen 1 bis 4. Zunächst lesen die Kinder auf Klassenebene. Die zwei besten Leser/innen lesen dann gegen die Parallelklasse, wo die zwei besten sich für das Finale auf Schulebene qualifizieren.</a:t>
            </a:r>
          </a:p>
          <a:p>
            <a:pPr marL="0" indent="0">
              <a:buNone/>
            </a:pPr>
            <a:r>
              <a:rPr lang="de-DE" dirty="0"/>
              <a:t>Gemäß unseren Regeln werden die Plätze 1-4 von Kindern aus allen Jahrgangsstufen besetzt. Es werden ein eigener und ein fremder Text vorgelesen. Die Jury bestimmt nach Punkten die jeweiligen Plätze. Dieser Wettbewerb ist jedes Mal wieder ein tolles Erlebnis und wir staunen, was für gute Bücher sich die Kinder zum Vorlesen aussuchen und wie viele Kinder mitmachen.</a:t>
            </a:r>
          </a:p>
        </p:txBody>
      </p:sp>
    </p:spTree>
    <p:extLst>
      <p:ext uri="{BB962C8B-B14F-4D97-AF65-F5344CB8AC3E}">
        <p14:creationId xmlns:p14="http://schemas.microsoft.com/office/powerpoint/2010/main" val="1296400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50275" y="625954"/>
            <a:ext cx="3535680" cy="2340864"/>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1023" y="1231641"/>
            <a:ext cx="2155372" cy="2155372"/>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9922" y="3610947"/>
            <a:ext cx="2099388" cy="2099388"/>
          </a:xfrm>
          <a:prstGeom prst="rect">
            <a:avLst/>
          </a:prstGeom>
        </p:spPr>
      </p:pic>
      <p:pic>
        <p:nvPicPr>
          <p:cNvPr id="7" name="Grafik 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656081" y="3429000"/>
            <a:ext cx="3464768" cy="2598576"/>
          </a:xfrm>
          <a:prstGeom prst="rect">
            <a:avLst/>
          </a:prstGeom>
          <a:ln>
            <a:noFill/>
          </a:ln>
          <a:effectLst>
            <a:outerShdw blurRad="292100" dist="139700" dir="2700000" algn="tl" rotWithShape="0">
              <a:srgbClr val="333333">
                <a:alpha val="65000"/>
              </a:srgbClr>
            </a:outerShdw>
          </a:effectLst>
        </p:spPr>
      </p:pic>
      <p:pic>
        <p:nvPicPr>
          <p:cNvPr id="8" name="Grafik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87620" y="3610947"/>
            <a:ext cx="2136816" cy="1602612"/>
          </a:xfrm>
          <a:prstGeom prst="rect">
            <a:avLst/>
          </a:prstGeom>
          <a:ln>
            <a:noFill/>
          </a:ln>
          <a:effectLst>
            <a:outerShdw blurRad="292100" dist="139700" dir="2700000" algn="tl" rotWithShape="0">
              <a:srgbClr val="333333">
                <a:alpha val="65000"/>
              </a:srgbClr>
            </a:outerShdw>
          </a:effectLst>
        </p:spPr>
      </p:pic>
      <p:pic>
        <p:nvPicPr>
          <p:cNvPr id="3" name="Grafik 2">
            <a:extLst>
              <a:ext uri="{FF2B5EF4-FFF2-40B4-BE49-F238E27FC236}">
                <a16:creationId xmlns:a16="http://schemas.microsoft.com/office/drawing/2014/main" id="{F16A77A6-8259-456F-A979-2B8CB6F7A1AF}"/>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632285" y="421553"/>
            <a:ext cx="3255335" cy="24415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8181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t>Aktion „Ich schenke dir eine Geschichte“</a:t>
            </a:r>
          </a:p>
        </p:txBody>
      </p:sp>
      <p:sp>
        <p:nvSpPr>
          <p:cNvPr id="3" name="Inhaltsplatzhalter 2"/>
          <p:cNvSpPr>
            <a:spLocks noGrp="1"/>
          </p:cNvSpPr>
          <p:nvPr>
            <p:ph idx="1"/>
          </p:nvPr>
        </p:nvSpPr>
        <p:spPr/>
        <p:txBody>
          <a:bodyPr/>
          <a:lstStyle/>
          <a:p>
            <a:pPr marL="0" indent="0">
              <a:buNone/>
            </a:pPr>
            <a:r>
              <a:rPr lang="de-DE" dirty="0"/>
              <a:t>Die Klassen 4 bekommen in Kooperation mit den umliegenden Buchhandlungen zum jährlichen Welttag des Buches eine Lektüre geschenkt. Meist fahren wir mit öffentlichen Verkehrsmitteln in die Buchhandlungen und holen die Bücher gemeinsam ab. Jedes Kind bekommt dafür einen Gutschein, den es einlösen kann.</a:t>
            </a:r>
          </a:p>
          <a:p>
            <a:pPr marL="0" indent="0">
              <a:buNone/>
            </a:pPr>
            <a:r>
              <a:rPr lang="de-DE" dirty="0"/>
              <a:t>Ermöglicht wird dies durch die Stiftung Lesen, das ZDF, den </a:t>
            </a:r>
            <a:r>
              <a:rPr lang="de-DE" dirty="0" err="1"/>
              <a:t>cbj</a:t>
            </a:r>
            <a:r>
              <a:rPr lang="de-DE" dirty="0"/>
              <a:t>, den Börsenverein des Deutschen Buchhandels sowie die Deutsche Post DHL Group. </a:t>
            </a:r>
          </a:p>
        </p:txBody>
      </p:sp>
      <p:pic>
        <p:nvPicPr>
          <p:cNvPr id="4" name="Grafik 3"/>
          <p:cNvPicPr>
            <a:picLocks noChangeAspect="1"/>
          </p:cNvPicPr>
          <p:nvPr/>
        </p:nvPicPr>
        <p:blipFill>
          <a:blip r:embed="rId2"/>
          <a:stretch>
            <a:fillRect/>
          </a:stretch>
        </p:blipFill>
        <p:spPr>
          <a:xfrm>
            <a:off x="6560944" y="4861249"/>
            <a:ext cx="1964222" cy="1644326"/>
          </a:xfrm>
          <a:prstGeom prst="rect">
            <a:avLst/>
          </a:prstGeom>
        </p:spPr>
      </p:pic>
    </p:spTree>
    <p:extLst>
      <p:ext uri="{BB962C8B-B14F-4D97-AF65-F5344CB8AC3E}">
        <p14:creationId xmlns:p14="http://schemas.microsoft.com/office/powerpoint/2010/main" val="1793341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t>Lesewettbewerbe und ZEUS-Projekt</a:t>
            </a:r>
          </a:p>
        </p:txBody>
      </p:sp>
      <p:sp>
        <p:nvSpPr>
          <p:cNvPr id="3" name="Inhaltsplatzhalter 2"/>
          <p:cNvSpPr>
            <a:spLocks noGrp="1"/>
          </p:cNvSpPr>
          <p:nvPr>
            <p:ph idx="1"/>
          </p:nvPr>
        </p:nvSpPr>
        <p:spPr/>
        <p:txBody>
          <a:bodyPr/>
          <a:lstStyle/>
          <a:p>
            <a:pPr marL="0" indent="0">
              <a:buNone/>
            </a:pPr>
            <a:r>
              <a:rPr lang="de-DE" dirty="0"/>
              <a:t>Die Teilnahme an Lesewettbewerben wie "</a:t>
            </a:r>
            <a:r>
              <a:rPr lang="de-DE" dirty="0" err="1"/>
              <a:t>Leserabe</a:t>
            </a:r>
            <a:r>
              <a:rPr lang="de-DE" dirty="0"/>
              <a:t>" oder ähnlichen Wettbewerben ist in vielen Schuljahren selbstverständlich. Mit viel Eifer lesen die Kinder Geschichten und lösen Rätsel.</a:t>
            </a:r>
          </a:p>
          <a:p>
            <a:pPr marL="0" indent="0">
              <a:buNone/>
            </a:pPr>
            <a:r>
              <a:rPr lang="de-DE" dirty="0"/>
              <a:t>Zeitung lesen und das Medium Zeitung erforschen können die Kinder im Rahmen des ZEUS-Projektes in Zusammenarbeit mit der WP.</a:t>
            </a:r>
          </a:p>
        </p:txBody>
      </p:sp>
      <p:pic>
        <p:nvPicPr>
          <p:cNvPr id="5" name="Grafik 4"/>
          <p:cNvPicPr>
            <a:picLocks noChangeAspect="1"/>
          </p:cNvPicPr>
          <p:nvPr/>
        </p:nvPicPr>
        <p:blipFill>
          <a:blip r:embed="rId2"/>
          <a:stretch>
            <a:fillRect/>
          </a:stretch>
        </p:blipFill>
        <p:spPr>
          <a:xfrm>
            <a:off x="892602" y="4177087"/>
            <a:ext cx="2305079" cy="1486776"/>
          </a:xfrm>
          <a:prstGeom prst="rect">
            <a:avLst/>
          </a:prstGeom>
        </p:spPr>
      </p:pic>
      <p:pic>
        <p:nvPicPr>
          <p:cNvPr id="6" name="Grafik 5"/>
          <p:cNvPicPr>
            <a:picLocks noChangeAspect="1"/>
          </p:cNvPicPr>
          <p:nvPr/>
        </p:nvPicPr>
        <p:blipFill>
          <a:blip r:embed="rId3"/>
          <a:stretch>
            <a:fillRect/>
          </a:stretch>
        </p:blipFill>
        <p:spPr>
          <a:xfrm>
            <a:off x="7682567" y="4001294"/>
            <a:ext cx="3105150" cy="1466850"/>
          </a:xfrm>
          <a:prstGeom prst="rect">
            <a:avLst/>
          </a:prstGeom>
        </p:spPr>
      </p:pic>
      <p:pic>
        <p:nvPicPr>
          <p:cNvPr id="4" name="Grafik 3">
            <a:extLst>
              <a:ext uri="{FF2B5EF4-FFF2-40B4-BE49-F238E27FC236}">
                <a16:creationId xmlns:a16="http://schemas.microsoft.com/office/drawing/2014/main" id="{C5EDE3BD-2920-4895-A0FC-278977739F10}"/>
              </a:ext>
            </a:extLst>
          </p:cNvPr>
          <p:cNvPicPr>
            <a:picLocks noChangeAspect="1"/>
          </p:cNvPicPr>
          <p:nvPr/>
        </p:nvPicPr>
        <p:blipFill>
          <a:blip r:embed="rId4"/>
          <a:stretch>
            <a:fillRect/>
          </a:stretch>
        </p:blipFill>
        <p:spPr>
          <a:xfrm>
            <a:off x="4119604" y="4001294"/>
            <a:ext cx="2558622" cy="2558622"/>
          </a:xfrm>
          <a:prstGeom prst="rect">
            <a:avLst/>
          </a:prstGeom>
        </p:spPr>
      </p:pic>
    </p:spTree>
    <p:extLst>
      <p:ext uri="{BB962C8B-B14F-4D97-AF65-F5344CB8AC3E}">
        <p14:creationId xmlns:p14="http://schemas.microsoft.com/office/powerpoint/2010/main" val="2261781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t>Buchhandlungen in unserer Nähe</a:t>
            </a:r>
          </a:p>
        </p:txBody>
      </p:sp>
      <p:sp>
        <p:nvSpPr>
          <p:cNvPr id="3" name="Inhaltsplatzhalter 2"/>
          <p:cNvSpPr>
            <a:spLocks noGrp="1"/>
          </p:cNvSpPr>
          <p:nvPr>
            <p:ph idx="1"/>
          </p:nvPr>
        </p:nvSpPr>
        <p:spPr/>
        <p:txBody>
          <a:bodyPr/>
          <a:lstStyle/>
          <a:p>
            <a:pPr marL="0" indent="0">
              <a:buNone/>
            </a:pPr>
            <a:r>
              <a:rPr lang="de-DE" dirty="0"/>
              <a:t>Um aktuelle Kinderliteratur vorzustellen, nutzen wir die Buchvorstellungen des Einzelhandels in der Umgebung oder fragen Verlage an, die Bücher bei uns ausstellen. Die Bücher werden für die Kinder und Eltern präsentiert, vorgestellt und können käuflich erworben werden.</a:t>
            </a:r>
          </a:p>
          <a:p>
            <a:endParaRPr lang="de-DE" dirty="0"/>
          </a:p>
          <a:p>
            <a:pPr marL="0" indent="0">
              <a:buNone/>
            </a:pPr>
            <a:r>
              <a:rPr lang="de-DE" dirty="0"/>
              <a:t>Viele gute Ideen für neue Buchreihen in der Schülerbücherei sind auch auf diesem Wege entstanden.</a:t>
            </a:r>
          </a:p>
        </p:txBody>
      </p:sp>
      <p:pic>
        <p:nvPicPr>
          <p:cNvPr id="5" name="Grafik 4"/>
          <p:cNvPicPr>
            <a:picLocks noChangeAspect="1"/>
          </p:cNvPicPr>
          <p:nvPr/>
        </p:nvPicPr>
        <p:blipFill>
          <a:blip r:embed="rId2"/>
          <a:stretch>
            <a:fillRect/>
          </a:stretch>
        </p:blipFill>
        <p:spPr>
          <a:xfrm>
            <a:off x="4915872" y="3444082"/>
            <a:ext cx="3500340" cy="952418"/>
          </a:xfrm>
          <a:prstGeom prst="rect">
            <a:avLst/>
          </a:prstGeom>
        </p:spPr>
      </p:pic>
      <p:pic>
        <p:nvPicPr>
          <p:cNvPr id="6" name="Grafik 5"/>
          <p:cNvPicPr>
            <a:picLocks noChangeAspect="1"/>
          </p:cNvPicPr>
          <p:nvPr/>
        </p:nvPicPr>
        <p:blipFill>
          <a:blip r:embed="rId3"/>
          <a:stretch>
            <a:fillRect/>
          </a:stretch>
        </p:blipFill>
        <p:spPr>
          <a:xfrm>
            <a:off x="8768065" y="4945225"/>
            <a:ext cx="1133561" cy="1108593"/>
          </a:xfrm>
          <a:prstGeom prst="rect">
            <a:avLst/>
          </a:prstGeom>
          <a:scene3d>
            <a:camera prst="orthographicFront"/>
            <a:lightRig rig="threePt" dir="t"/>
          </a:scene3d>
          <a:sp3d>
            <a:bevelT/>
          </a:sp3d>
        </p:spPr>
      </p:pic>
      <p:pic>
        <p:nvPicPr>
          <p:cNvPr id="7" name="Grafik 6"/>
          <p:cNvPicPr>
            <a:picLocks noChangeAspect="1"/>
          </p:cNvPicPr>
          <p:nvPr/>
        </p:nvPicPr>
        <p:blipFill>
          <a:blip r:embed="rId4"/>
          <a:stretch>
            <a:fillRect/>
          </a:stretch>
        </p:blipFill>
        <p:spPr>
          <a:xfrm>
            <a:off x="6007937" y="5225143"/>
            <a:ext cx="1647830" cy="1165840"/>
          </a:xfrm>
          <a:prstGeom prst="rect">
            <a:avLst/>
          </a:prstGeom>
        </p:spPr>
      </p:pic>
    </p:spTree>
    <p:extLst>
      <p:ext uri="{BB962C8B-B14F-4D97-AF65-F5344CB8AC3E}">
        <p14:creationId xmlns:p14="http://schemas.microsoft.com/office/powerpoint/2010/main" val="3487143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t>Teilnahme am Projekt „Willy </a:t>
            </a:r>
            <a:r>
              <a:rPr lang="de-DE" b="1" dirty="0" err="1"/>
              <a:t>Wortbär</a:t>
            </a:r>
            <a:r>
              <a:rPr lang="de-DE" b="1" dirty="0"/>
              <a:t>“</a:t>
            </a:r>
          </a:p>
        </p:txBody>
      </p:sp>
      <p:sp>
        <p:nvSpPr>
          <p:cNvPr id="3" name="Inhaltsplatzhalter 2"/>
          <p:cNvSpPr>
            <a:spLocks noGrp="1"/>
          </p:cNvSpPr>
          <p:nvPr>
            <p:ph idx="1"/>
          </p:nvPr>
        </p:nvSpPr>
        <p:spPr/>
        <p:txBody>
          <a:bodyPr/>
          <a:lstStyle/>
          <a:p>
            <a:pPr marL="0" indent="0">
              <a:buNone/>
            </a:pPr>
            <a:r>
              <a:rPr lang="de-DE" dirty="0"/>
              <a:t>Mit zwei Lesetests wird die Lesekompetenz der Kinder in der Klassenstufe 2 überprüft. Ausgewählte Kinder können in Zusammenarbeit mit der Uni Würzburg an einem Lesetraining mit Willy </a:t>
            </a:r>
            <a:r>
              <a:rPr lang="de-DE" dirty="0" err="1"/>
              <a:t>Wortbär</a:t>
            </a:r>
            <a:r>
              <a:rPr lang="de-DE" dirty="0"/>
              <a:t> teilnehmen (Schuljahr 2018/19). Die Grundlage für das Lesen lernen ist das silbenbasierte Lesen. Zum Abschluss des Trainings wird gemessen, inwiefern sich die Lesekompetenz der Kinder verbessert hat. Für die teilnehmenden Schülerinnen und Schüler war das Training effektiv und eröffnet den Kolleginnen neue Fördermöglichkeiten. </a:t>
            </a:r>
          </a:p>
        </p:txBody>
      </p:sp>
    </p:spTree>
    <p:extLst>
      <p:ext uri="{BB962C8B-B14F-4D97-AF65-F5344CB8AC3E}">
        <p14:creationId xmlns:p14="http://schemas.microsoft.com/office/powerpoint/2010/main" val="4029491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t>Was zeichnet unsere Leseförderung aus? </a:t>
            </a:r>
          </a:p>
        </p:txBody>
      </p:sp>
      <p:sp>
        <p:nvSpPr>
          <p:cNvPr id="3" name="Inhaltsplatzhalter 2"/>
          <p:cNvSpPr>
            <a:spLocks noGrp="1"/>
          </p:cNvSpPr>
          <p:nvPr>
            <p:ph idx="1"/>
          </p:nvPr>
        </p:nvSpPr>
        <p:spPr/>
        <p:txBody>
          <a:bodyPr/>
          <a:lstStyle/>
          <a:p>
            <a:pPr marL="0" indent="0">
              <a:buNone/>
            </a:pPr>
            <a:r>
              <a:rPr lang="de-DE" dirty="0"/>
              <a:t>Leseförderung hat an unserer Schule einen hohen Stellenwert. Insbesondere nach den Auswertungen der VERA-Ergebnisse unserer Schule haben wir unser Konzept zur Förderung der Lesens genau überprüft und angepasst. Im Folgenden erfahren Sie, wie wir das sinnentnehmende Lesen aber vor allem auch das "</a:t>
            </a:r>
            <a:r>
              <a:rPr lang="de-DE" dirty="0" err="1"/>
              <a:t>Gernelesen</a:t>
            </a:r>
            <a:r>
              <a:rPr lang="de-DE" dirty="0"/>
              <a:t>" fördern und unsere Schülerinnen und Schüler immer wieder auch zum Lesen herausfordern.</a:t>
            </a:r>
          </a:p>
          <a:p>
            <a:endParaRPr lang="de-DE" dirty="0"/>
          </a:p>
          <a:p>
            <a:pPr marL="0" indent="0">
              <a:buNone/>
            </a:pPr>
            <a:endParaRPr lang="de-DE"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3722" y="4432817"/>
            <a:ext cx="2648856" cy="19866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3816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t>Lesetests: Wie gut kannst du schon lesen?  </a:t>
            </a:r>
          </a:p>
        </p:txBody>
      </p:sp>
      <p:sp>
        <p:nvSpPr>
          <p:cNvPr id="3" name="Inhaltsplatzhalter 2"/>
          <p:cNvSpPr>
            <a:spLocks noGrp="1"/>
          </p:cNvSpPr>
          <p:nvPr>
            <p:ph idx="1"/>
          </p:nvPr>
        </p:nvSpPr>
        <p:spPr/>
        <p:txBody>
          <a:bodyPr/>
          <a:lstStyle/>
          <a:p>
            <a:pPr marL="0" indent="0">
              <a:buNone/>
            </a:pPr>
            <a:r>
              <a:rPr lang="de-DE" dirty="0"/>
              <a:t>Um unsere Schülerinnen und Schüler gezielt fördern zu können, verwenden wir u.a. den Stolperwörter-</a:t>
            </a:r>
            <a:r>
              <a:rPr lang="de-DE" dirty="0" err="1"/>
              <a:t>Lesetest</a:t>
            </a:r>
            <a:r>
              <a:rPr lang="de-DE" dirty="0"/>
              <a:t>, Lesekompetenztests sowie den ELFE 1-6. Diese geben Aufschluss über die Lesefertigkeiten der Kinder und ermöglichen uns, ihnen passgenaue Leseangebote anzubieten. Einige Tests eignen sich zur Durchführung im Klassenverband, der ELFE-Test wird nur gezielt mit einzelnen Kindern oder Kindergruppen durchgeführt.</a:t>
            </a:r>
          </a:p>
        </p:txBody>
      </p:sp>
      <p:pic>
        <p:nvPicPr>
          <p:cNvPr id="4" name="Grafik 3"/>
          <p:cNvPicPr>
            <a:picLocks noChangeAspect="1"/>
          </p:cNvPicPr>
          <p:nvPr/>
        </p:nvPicPr>
        <p:blipFill>
          <a:blip r:embed="rId2"/>
          <a:stretch>
            <a:fillRect/>
          </a:stretch>
        </p:blipFill>
        <p:spPr>
          <a:xfrm>
            <a:off x="6428792" y="4403255"/>
            <a:ext cx="1716832" cy="2425546"/>
          </a:xfrm>
          <a:prstGeom prst="rect">
            <a:avLst/>
          </a:prstGeom>
        </p:spPr>
      </p:pic>
      <p:pic>
        <p:nvPicPr>
          <p:cNvPr id="5" name="Grafik 4"/>
          <p:cNvPicPr>
            <a:picLocks noChangeAspect="1"/>
          </p:cNvPicPr>
          <p:nvPr/>
        </p:nvPicPr>
        <p:blipFill>
          <a:blip r:embed="rId3"/>
          <a:stretch>
            <a:fillRect/>
          </a:stretch>
        </p:blipFill>
        <p:spPr>
          <a:xfrm>
            <a:off x="8090718" y="4674637"/>
            <a:ext cx="2482032" cy="1549950"/>
          </a:xfrm>
          <a:prstGeom prst="rect">
            <a:avLst/>
          </a:prstGeom>
        </p:spPr>
      </p:pic>
    </p:spTree>
    <p:extLst>
      <p:ext uri="{BB962C8B-B14F-4D97-AF65-F5344CB8AC3E}">
        <p14:creationId xmlns:p14="http://schemas.microsoft.com/office/powerpoint/2010/main" val="3513828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t>Unser Lese- und Ruheraum</a:t>
            </a:r>
          </a:p>
        </p:txBody>
      </p:sp>
      <p:sp>
        <p:nvSpPr>
          <p:cNvPr id="3" name="Inhaltsplatzhalter 2"/>
          <p:cNvSpPr>
            <a:spLocks noGrp="1"/>
          </p:cNvSpPr>
          <p:nvPr>
            <p:ph idx="1"/>
          </p:nvPr>
        </p:nvSpPr>
        <p:spPr/>
        <p:txBody>
          <a:bodyPr/>
          <a:lstStyle/>
          <a:p>
            <a:pPr marL="0" indent="0">
              <a:buNone/>
            </a:pPr>
            <a:r>
              <a:rPr lang="de-DE" dirty="0"/>
              <a:t>Eine ganz besondere Atmosphäre für das leise Lesen aber auch das Vorlesen von Geschichten und Büchern bietet unser neu eingerichteter Lese- und Ruheraum. Hier können die Kinder sich gemütlich setzen oder legen um Lieblingsbücher selber zu lesen oder spannenden, nachdenklichen und schönen Geschichten zu lauschen. </a:t>
            </a:r>
          </a:p>
        </p:txBody>
      </p:sp>
      <p:pic>
        <p:nvPicPr>
          <p:cNvPr id="4" name="Grafik 3"/>
          <p:cNvPicPr>
            <a:picLocks noChangeAspect="1"/>
          </p:cNvPicPr>
          <p:nvPr/>
        </p:nvPicPr>
        <p:blipFill>
          <a:blip r:embed="rId2"/>
          <a:stretch>
            <a:fillRect/>
          </a:stretch>
        </p:blipFill>
        <p:spPr>
          <a:xfrm>
            <a:off x="8997546" y="3778898"/>
            <a:ext cx="1306462" cy="2327988"/>
          </a:xfrm>
          <a:prstGeom prst="rect">
            <a:avLst/>
          </a:prstGeom>
        </p:spPr>
      </p:pic>
      <p:pic>
        <p:nvPicPr>
          <p:cNvPr id="5" name="Grafik 4"/>
          <p:cNvPicPr>
            <a:picLocks noChangeAspect="1"/>
          </p:cNvPicPr>
          <p:nvPr/>
        </p:nvPicPr>
        <p:blipFill>
          <a:blip r:embed="rId3"/>
          <a:stretch>
            <a:fillRect/>
          </a:stretch>
        </p:blipFill>
        <p:spPr>
          <a:xfrm>
            <a:off x="1261331" y="4152122"/>
            <a:ext cx="2704179" cy="1521101"/>
          </a:xfrm>
          <a:prstGeom prst="rect">
            <a:avLst/>
          </a:prstGeom>
        </p:spPr>
      </p:pic>
      <p:pic>
        <p:nvPicPr>
          <p:cNvPr id="6" name="Grafik 5"/>
          <p:cNvPicPr>
            <a:picLocks noChangeAspect="1"/>
          </p:cNvPicPr>
          <p:nvPr/>
        </p:nvPicPr>
        <p:blipFill>
          <a:blip r:embed="rId4"/>
          <a:stretch>
            <a:fillRect/>
          </a:stretch>
        </p:blipFill>
        <p:spPr>
          <a:xfrm>
            <a:off x="4388641" y="4830459"/>
            <a:ext cx="1975254" cy="1481441"/>
          </a:xfrm>
          <a:prstGeom prst="rect">
            <a:avLst/>
          </a:prstGeom>
        </p:spPr>
      </p:pic>
      <p:pic>
        <p:nvPicPr>
          <p:cNvPr id="7" name="Grafik 6"/>
          <p:cNvPicPr>
            <a:picLocks noChangeAspect="1"/>
          </p:cNvPicPr>
          <p:nvPr/>
        </p:nvPicPr>
        <p:blipFill>
          <a:blip r:embed="rId5"/>
          <a:stretch>
            <a:fillRect/>
          </a:stretch>
        </p:blipFill>
        <p:spPr>
          <a:xfrm>
            <a:off x="6645022" y="4001294"/>
            <a:ext cx="2071396" cy="1165160"/>
          </a:xfrm>
          <a:prstGeom prst="rect">
            <a:avLst/>
          </a:prstGeom>
        </p:spPr>
      </p:pic>
    </p:spTree>
    <p:extLst>
      <p:ext uri="{BB962C8B-B14F-4D97-AF65-F5344CB8AC3E}">
        <p14:creationId xmlns:p14="http://schemas.microsoft.com/office/powerpoint/2010/main" val="1429275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70702271-BF36-41DA-B188-C07B6F5A9FF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53483" y="619918"/>
            <a:ext cx="3745442" cy="2809082"/>
          </a:xfrm>
          <a:prstGeom prst="rect">
            <a:avLst/>
          </a:prstGeom>
          <a:ln>
            <a:noFill/>
          </a:ln>
          <a:effectLst>
            <a:softEdge rad="112500"/>
          </a:effectLst>
        </p:spPr>
      </p:pic>
      <p:pic>
        <p:nvPicPr>
          <p:cNvPr id="7" name="Grafik 6">
            <a:extLst>
              <a:ext uri="{FF2B5EF4-FFF2-40B4-BE49-F238E27FC236}">
                <a16:creationId xmlns:a16="http://schemas.microsoft.com/office/drawing/2014/main" id="{92F53DB6-FBA3-4818-BD29-066BCF7F5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2973" y="3684231"/>
            <a:ext cx="2740241" cy="2055181"/>
          </a:xfrm>
          <a:prstGeom prst="rect">
            <a:avLst/>
          </a:prstGeom>
          <a:ln>
            <a:noFill/>
          </a:ln>
          <a:effectLst>
            <a:softEdge rad="112500"/>
          </a:effectLst>
        </p:spPr>
      </p:pic>
      <p:pic>
        <p:nvPicPr>
          <p:cNvPr id="9" name="Grafik 8">
            <a:extLst>
              <a:ext uri="{FF2B5EF4-FFF2-40B4-BE49-F238E27FC236}">
                <a16:creationId xmlns:a16="http://schemas.microsoft.com/office/drawing/2014/main" id="{7B0C8142-074D-48EE-AA5C-5DAD155D40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7010" y="266330"/>
            <a:ext cx="3639844" cy="2729883"/>
          </a:xfrm>
          <a:prstGeom prst="rect">
            <a:avLst/>
          </a:prstGeom>
          <a:ln>
            <a:noFill/>
          </a:ln>
          <a:effectLst>
            <a:softEdge rad="112500"/>
          </a:effectLst>
        </p:spPr>
      </p:pic>
      <p:pic>
        <p:nvPicPr>
          <p:cNvPr id="11" name="Grafik 10">
            <a:extLst>
              <a:ext uri="{FF2B5EF4-FFF2-40B4-BE49-F238E27FC236}">
                <a16:creationId xmlns:a16="http://schemas.microsoft.com/office/drawing/2014/main" id="{0B990F86-8B78-499E-8128-4E19D36808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2614" y="3684231"/>
            <a:ext cx="3095348" cy="2321511"/>
          </a:xfrm>
          <a:prstGeom prst="rect">
            <a:avLst/>
          </a:prstGeom>
          <a:ln>
            <a:noFill/>
          </a:ln>
          <a:effectLst>
            <a:softEdge rad="112500"/>
          </a:effectLst>
        </p:spPr>
      </p:pic>
      <p:pic>
        <p:nvPicPr>
          <p:cNvPr id="13" name="Grafik 12">
            <a:extLst>
              <a:ext uri="{FF2B5EF4-FFF2-40B4-BE49-F238E27FC236}">
                <a16:creationId xmlns:a16="http://schemas.microsoft.com/office/drawing/2014/main" id="{7E018CA6-5BD9-4D1E-8B3C-633EFC9748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4193" y="3429000"/>
            <a:ext cx="2396971" cy="1797728"/>
          </a:xfrm>
          <a:prstGeom prst="rect">
            <a:avLst/>
          </a:prstGeom>
          <a:ln>
            <a:noFill/>
          </a:ln>
          <a:effectLst>
            <a:softEdge rad="112500"/>
          </a:effectLst>
        </p:spPr>
      </p:pic>
      <p:pic>
        <p:nvPicPr>
          <p:cNvPr id="15" name="Grafik 14">
            <a:extLst>
              <a:ext uri="{FF2B5EF4-FFF2-40B4-BE49-F238E27FC236}">
                <a16:creationId xmlns:a16="http://schemas.microsoft.com/office/drawing/2014/main" id="{F6E1284D-8E80-4210-9031-E9374D52D0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36349" y="1125594"/>
            <a:ext cx="2396972" cy="1797729"/>
          </a:xfrm>
          <a:prstGeom prst="rect">
            <a:avLst/>
          </a:prstGeom>
          <a:ln>
            <a:noFill/>
          </a:ln>
          <a:effectLst>
            <a:softEdge rad="112500"/>
          </a:effectLst>
        </p:spPr>
      </p:pic>
    </p:spTree>
    <p:extLst>
      <p:ext uri="{BB962C8B-B14F-4D97-AF65-F5344CB8AC3E}">
        <p14:creationId xmlns:p14="http://schemas.microsoft.com/office/powerpoint/2010/main" val="2225525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t>Leseecken im Klassenraum</a:t>
            </a:r>
          </a:p>
        </p:txBody>
      </p:sp>
      <p:sp>
        <p:nvSpPr>
          <p:cNvPr id="3" name="Inhaltsplatzhalter 2"/>
          <p:cNvSpPr>
            <a:spLocks noGrp="1"/>
          </p:cNvSpPr>
          <p:nvPr>
            <p:ph idx="1"/>
          </p:nvPr>
        </p:nvSpPr>
        <p:spPr/>
        <p:txBody>
          <a:bodyPr/>
          <a:lstStyle/>
          <a:p>
            <a:pPr marL="0" indent="0">
              <a:buNone/>
            </a:pPr>
            <a:r>
              <a:rPr lang="de-DE" dirty="0"/>
              <a:t>In jedem Klassenraum sind sie zu finden – manchmal groß und manchmal klein: Leseecken für die Kinder mit aktueller und ansprechender Kinderliteratur, für das Lesen im Lesebuch… Lesen soll gemütlich sein, Spaß machen und Kinder sollen zum Lesen verführt werden. </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9359" y="3648367"/>
            <a:ext cx="1896447" cy="2528596"/>
          </a:xfrm>
          <a:prstGeom prst="rect">
            <a:avLst/>
          </a:prstGeom>
        </p:spPr>
      </p:pic>
    </p:spTree>
    <p:extLst>
      <p:ext uri="{BB962C8B-B14F-4D97-AF65-F5344CB8AC3E}">
        <p14:creationId xmlns:p14="http://schemas.microsoft.com/office/powerpoint/2010/main" val="3951139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br>
              <a:rPr lang="de-DE" b="1" dirty="0"/>
            </a:br>
            <a:r>
              <a:rPr lang="de-DE" sz="4900" b="1" dirty="0"/>
              <a:t>Lies mal Hefte in Klasse 1 und 2</a:t>
            </a:r>
            <a:br>
              <a:rPr lang="de-DE" dirty="0"/>
            </a:br>
            <a:endParaRPr lang="de-DE" dirty="0"/>
          </a:p>
        </p:txBody>
      </p:sp>
      <p:sp>
        <p:nvSpPr>
          <p:cNvPr id="3" name="Inhaltsplatzhalter 2"/>
          <p:cNvSpPr>
            <a:spLocks noGrp="1"/>
          </p:cNvSpPr>
          <p:nvPr>
            <p:ph idx="1"/>
          </p:nvPr>
        </p:nvSpPr>
        <p:spPr/>
        <p:txBody>
          <a:bodyPr/>
          <a:lstStyle/>
          <a:p>
            <a:pPr marL="0" indent="0">
              <a:buNone/>
            </a:pPr>
            <a:r>
              <a:rPr lang="de-DE" dirty="0"/>
              <a:t>In den Klassen 1 und 2 bekommen die Kinder die Lies mal- Hefte des </a:t>
            </a:r>
            <a:r>
              <a:rPr lang="de-DE" dirty="0" err="1"/>
              <a:t>Jandorf</a:t>
            </a:r>
            <a:r>
              <a:rPr lang="de-DE" dirty="0"/>
              <a:t>-Verlags um das sinnentnehmende und verstehende Lesen zu üben. Bis in die Klassenstufe 3 hinein können die Kinder mit den Heften arbeiten.</a:t>
            </a:r>
          </a:p>
          <a:p>
            <a:pPr marL="0" indent="0">
              <a:buNone/>
            </a:pPr>
            <a:endParaRPr lang="de-DE" dirty="0"/>
          </a:p>
        </p:txBody>
      </p:sp>
      <p:pic>
        <p:nvPicPr>
          <p:cNvPr id="4" name="Grafik 3"/>
          <p:cNvPicPr>
            <a:picLocks noChangeAspect="1"/>
          </p:cNvPicPr>
          <p:nvPr/>
        </p:nvPicPr>
        <p:blipFill>
          <a:blip r:embed="rId2"/>
          <a:stretch>
            <a:fillRect/>
          </a:stretch>
        </p:blipFill>
        <p:spPr>
          <a:xfrm>
            <a:off x="1887938" y="3832167"/>
            <a:ext cx="1550327" cy="2190144"/>
          </a:xfrm>
          <a:prstGeom prst="rect">
            <a:avLst/>
          </a:prstGeom>
        </p:spPr>
      </p:pic>
      <p:pic>
        <p:nvPicPr>
          <p:cNvPr id="5" name="Grafik 4"/>
          <p:cNvPicPr>
            <a:picLocks noChangeAspect="1"/>
          </p:cNvPicPr>
          <p:nvPr/>
        </p:nvPicPr>
        <p:blipFill>
          <a:blip r:embed="rId3"/>
          <a:stretch>
            <a:fillRect/>
          </a:stretch>
        </p:blipFill>
        <p:spPr>
          <a:xfrm>
            <a:off x="8716154" y="3244647"/>
            <a:ext cx="1476375" cy="2047875"/>
          </a:xfrm>
          <a:prstGeom prst="rect">
            <a:avLst/>
          </a:prstGeom>
        </p:spPr>
      </p:pic>
      <p:pic>
        <p:nvPicPr>
          <p:cNvPr id="6" name="Grafik 5"/>
          <p:cNvPicPr>
            <a:picLocks noChangeAspect="1"/>
          </p:cNvPicPr>
          <p:nvPr/>
        </p:nvPicPr>
        <p:blipFill>
          <a:blip r:embed="rId4"/>
          <a:stretch>
            <a:fillRect/>
          </a:stretch>
        </p:blipFill>
        <p:spPr>
          <a:xfrm>
            <a:off x="4238105" y="3244647"/>
            <a:ext cx="1634238" cy="2308686"/>
          </a:xfrm>
          <a:prstGeom prst="rect">
            <a:avLst/>
          </a:prstGeom>
        </p:spPr>
      </p:pic>
      <p:pic>
        <p:nvPicPr>
          <p:cNvPr id="7" name="Grafik 6"/>
          <p:cNvPicPr>
            <a:picLocks noChangeAspect="1"/>
          </p:cNvPicPr>
          <p:nvPr/>
        </p:nvPicPr>
        <p:blipFill>
          <a:blip r:embed="rId5"/>
          <a:stretch>
            <a:fillRect/>
          </a:stretch>
        </p:blipFill>
        <p:spPr>
          <a:xfrm>
            <a:off x="6672183" y="3832167"/>
            <a:ext cx="1609169" cy="2273271"/>
          </a:xfrm>
          <a:prstGeom prst="rect">
            <a:avLst/>
          </a:prstGeom>
        </p:spPr>
      </p:pic>
    </p:spTree>
    <p:extLst>
      <p:ext uri="{BB962C8B-B14F-4D97-AF65-F5344CB8AC3E}">
        <p14:creationId xmlns:p14="http://schemas.microsoft.com/office/powerpoint/2010/main" val="1012812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t>Leseeltern/Lesepaten</a:t>
            </a:r>
          </a:p>
        </p:txBody>
      </p:sp>
      <p:sp>
        <p:nvSpPr>
          <p:cNvPr id="3" name="Inhaltsplatzhalter 2"/>
          <p:cNvSpPr>
            <a:spLocks noGrp="1"/>
          </p:cNvSpPr>
          <p:nvPr>
            <p:ph idx="1"/>
          </p:nvPr>
        </p:nvSpPr>
        <p:spPr/>
        <p:txBody>
          <a:bodyPr/>
          <a:lstStyle/>
          <a:p>
            <a:pPr marL="0" indent="0">
              <a:buNone/>
            </a:pPr>
            <a:r>
              <a:rPr lang="de-DE" dirty="0"/>
              <a:t>Vor allem in den ersten beiden Schuljahren arbeiten wir gerne mit Lesepaten. Wöchentlich kommen Mütter/Väter in die Schule und lesen mit den Kindern manchmal ganz in Ruhe alleine oder in Kleingruppen. Lautes Vorlesen wird trainiert aber auch das Verstehen von Geschichten und das Sprechen über das Gelesene sind wichtige Bausteine.</a:t>
            </a:r>
          </a:p>
          <a:p>
            <a:pPr marL="0" indent="0">
              <a:buNone/>
            </a:pPr>
            <a:r>
              <a:rPr lang="de-DE" dirty="0"/>
              <a:t>Die Kinder der höheren Klassenstufen werden gerne als Lesepaten eingesetzt. Davon profitieren die „Kleinen“ unserer Schule genauso wie die „Großen“. </a:t>
            </a:r>
          </a:p>
        </p:txBody>
      </p:sp>
    </p:spTree>
    <p:extLst>
      <p:ext uri="{BB962C8B-B14F-4D97-AF65-F5344CB8AC3E}">
        <p14:creationId xmlns:p14="http://schemas.microsoft.com/office/powerpoint/2010/main" val="4079945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793529" y="699795"/>
            <a:ext cx="2822337" cy="2116753"/>
          </a:xfrm>
          <a:prstGeom prst="rect">
            <a:avLst/>
          </a:prstGeom>
          <a:ln>
            <a:noFill/>
          </a:ln>
          <a:effectLst>
            <a:softEdge rad="112500"/>
          </a:effectLst>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150" y="3429000"/>
            <a:ext cx="3361093" cy="2520820"/>
          </a:xfrm>
          <a:prstGeom prst="rect">
            <a:avLst/>
          </a:prstGeom>
          <a:ln>
            <a:noFill/>
          </a:ln>
          <a:effectLst>
            <a:softEdge rad="112500"/>
          </a:effectLst>
        </p:spPr>
      </p:pic>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0375" y="550506"/>
            <a:ext cx="2826138" cy="2119604"/>
          </a:xfrm>
          <a:prstGeom prst="rect">
            <a:avLst/>
          </a:prstGeom>
          <a:ln>
            <a:noFill/>
          </a:ln>
          <a:effectLst>
            <a:softEdge rad="112500"/>
          </a:effectLst>
        </p:spPr>
      </p:pic>
      <p:pic>
        <p:nvPicPr>
          <p:cNvPr id="11" name="Grafik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3429000"/>
            <a:ext cx="3410857" cy="2558143"/>
          </a:xfrm>
          <a:prstGeom prst="rect">
            <a:avLst/>
          </a:prstGeom>
          <a:ln>
            <a:noFill/>
          </a:ln>
          <a:effectLst>
            <a:softEdge rad="112500"/>
          </a:effectLst>
        </p:spPr>
      </p:pic>
    </p:spTree>
    <p:extLst>
      <p:ext uri="{BB962C8B-B14F-4D97-AF65-F5344CB8AC3E}">
        <p14:creationId xmlns:p14="http://schemas.microsoft.com/office/powerpoint/2010/main" val="2896616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t>Lesen in der Frühstückspause</a:t>
            </a:r>
          </a:p>
        </p:txBody>
      </p:sp>
      <p:sp>
        <p:nvSpPr>
          <p:cNvPr id="3" name="Inhaltsplatzhalter 2"/>
          <p:cNvSpPr>
            <a:spLocks noGrp="1"/>
          </p:cNvSpPr>
          <p:nvPr>
            <p:ph idx="1"/>
          </p:nvPr>
        </p:nvSpPr>
        <p:spPr/>
        <p:txBody>
          <a:bodyPr/>
          <a:lstStyle/>
          <a:p>
            <a:pPr marL="0" indent="0">
              <a:buNone/>
            </a:pPr>
            <a:r>
              <a:rPr lang="de-DE" dirty="0"/>
              <a:t>In den Frühstückspausen lesen die Kolleginnen und Kollegen den Kindern vor. Neue Kinderbücher aber auch Klassiker stehen auf dem Programm und sorgen dafür, dass die Frühstückspause im Nu vergeht. Ganz nebenbei trainieren wir das konzentrierte Zuhören und wecken Lust auf neue Bücher.</a:t>
            </a:r>
          </a:p>
        </p:txBody>
      </p:sp>
      <p:pic>
        <p:nvPicPr>
          <p:cNvPr id="11" name="Grafik 10">
            <a:extLst>
              <a:ext uri="{FF2B5EF4-FFF2-40B4-BE49-F238E27FC236}">
                <a16:creationId xmlns:a16="http://schemas.microsoft.com/office/drawing/2014/main" id="{D430C0F2-26E2-4912-A6A4-E61D659E85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1922" y="3877323"/>
            <a:ext cx="2873405" cy="2155054"/>
          </a:xfrm>
          <a:prstGeom prst="rect">
            <a:avLst/>
          </a:prstGeom>
        </p:spPr>
      </p:pic>
      <p:pic>
        <p:nvPicPr>
          <p:cNvPr id="13" name="Grafik 12">
            <a:extLst>
              <a:ext uri="{FF2B5EF4-FFF2-40B4-BE49-F238E27FC236}">
                <a16:creationId xmlns:a16="http://schemas.microsoft.com/office/drawing/2014/main" id="{EEDF638E-227A-4745-88E0-F32F56FCDA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502" y="3877323"/>
            <a:ext cx="2873405" cy="2155054"/>
          </a:xfrm>
          <a:prstGeom prst="rect">
            <a:avLst/>
          </a:prstGeom>
        </p:spPr>
      </p:pic>
    </p:spTree>
    <p:extLst>
      <p:ext uri="{BB962C8B-B14F-4D97-AF65-F5344CB8AC3E}">
        <p14:creationId xmlns:p14="http://schemas.microsoft.com/office/powerpoint/2010/main" val="3048382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err="1"/>
              <a:t>Antolin</a:t>
            </a:r>
            <a:r>
              <a:rPr lang="de-DE" b="1" dirty="0"/>
              <a:t> </a:t>
            </a:r>
          </a:p>
        </p:txBody>
      </p:sp>
      <p:sp>
        <p:nvSpPr>
          <p:cNvPr id="3" name="Inhaltsplatzhalter 2"/>
          <p:cNvSpPr>
            <a:spLocks noGrp="1"/>
          </p:cNvSpPr>
          <p:nvPr>
            <p:ph idx="1"/>
          </p:nvPr>
        </p:nvSpPr>
        <p:spPr/>
        <p:txBody>
          <a:bodyPr>
            <a:normAutofit fontScale="92500" lnSpcReduction="10000"/>
          </a:bodyPr>
          <a:lstStyle/>
          <a:p>
            <a:pPr marL="0" indent="0">
              <a:buNone/>
            </a:pPr>
            <a:r>
              <a:rPr lang="de-DE" dirty="0"/>
              <a:t>In dem Leseförderprogramm </a:t>
            </a:r>
            <a:r>
              <a:rPr lang="de-DE" dirty="0" err="1"/>
              <a:t>Antolin</a:t>
            </a:r>
            <a:r>
              <a:rPr lang="de-DE" dirty="0"/>
              <a:t> vom Westermann-Verlag bekommt jeden Kind ein eigenes Konto eingerichtet. Viele bzw. die meisten Kinderbücher sind bei </a:t>
            </a:r>
            <a:r>
              <a:rPr lang="de-DE" dirty="0" err="1"/>
              <a:t>Antolin</a:t>
            </a:r>
            <a:r>
              <a:rPr lang="de-DE" dirty="0"/>
              <a:t> eingearbeitet. Die Kinder können verschiedene Lesequizze zu Büchern bearbeiten, die sie gelesen haben aber auch zu Geschichten aus dem Lesebuch und damit Punkte sammeln. Neu ist der "Lesefleiß": die Schülerinnen und Schüler üben jeden Tag (5 Tage die Woche) 10 Minuten (lautes Vor-)lesen. Das lassen sie sich auf einem Laufzettel bescheinigen. Für jede Woche gibt es einen Strich im Lesefleiß von </a:t>
            </a:r>
            <a:r>
              <a:rPr lang="de-DE" dirty="0" err="1"/>
              <a:t>Antolin</a:t>
            </a:r>
            <a:r>
              <a:rPr lang="de-DE" dirty="0"/>
              <a:t>, womit sich ein Bild verändert, das die Kinder im Bereich Lesefleiß sehen können. Nach 12 Strichen gibt es einen Lesefleißraben. Zu den Abschlusszeugnissen gibt es </a:t>
            </a:r>
            <a:r>
              <a:rPr lang="de-DE" dirty="0" err="1"/>
              <a:t>Antolin</a:t>
            </a:r>
            <a:r>
              <a:rPr lang="de-DE" dirty="0"/>
              <a:t>-Urkunden. Außerdem können die Kinder über die Postbox-Funktion mit der Lehrerin Nachrichten austauschen und Lieblingsbücher-Listen veröffentlichen. </a:t>
            </a:r>
          </a:p>
        </p:txBody>
      </p:sp>
      <p:pic>
        <p:nvPicPr>
          <p:cNvPr id="4" name="Grafik 3"/>
          <p:cNvPicPr>
            <a:picLocks noChangeAspect="1"/>
          </p:cNvPicPr>
          <p:nvPr/>
        </p:nvPicPr>
        <p:blipFill>
          <a:blip r:embed="rId2"/>
          <a:stretch>
            <a:fillRect/>
          </a:stretch>
        </p:blipFill>
        <p:spPr>
          <a:xfrm>
            <a:off x="7744949" y="195263"/>
            <a:ext cx="2207896" cy="1562893"/>
          </a:xfrm>
          <a:prstGeom prst="rect">
            <a:avLst/>
          </a:prstGeom>
        </p:spPr>
      </p:pic>
    </p:spTree>
    <p:extLst>
      <p:ext uri="{BB962C8B-B14F-4D97-AF65-F5344CB8AC3E}">
        <p14:creationId xmlns:p14="http://schemas.microsoft.com/office/powerpoint/2010/main" val="4218321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t>Unsere Schülerbücherei</a:t>
            </a:r>
          </a:p>
        </p:txBody>
      </p:sp>
      <p:sp>
        <p:nvSpPr>
          <p:cNvPr id="3" name="Inhaltsplatzhalter 2"/>
          <p:cNvSpPr>
            <a:spLocks noGrp="1"/>
          </p:cNvSpPr>
          <p:nvPr>
            <p:ph idx="1"/>
          </p:nvPr>
        </p:nvSpPr>
        <p:spPr/>
        <p:txBody>
          <a:bodyPr/>
          <a:lstStyle/>
          <a:p>
            <a:pPr marL="0" indent="0">
              <a:buNone/>
            </a:pPr>
            <a:r>
              <a:rPr lang="de-DE" dirty="0"/>
              <a:t>Um unseren Schülerinnen und Schülern aktuelles, spannendes, interessantes und herausforderndes Lesefutter anbieten zu können, haben wir eine Schülerbücherei eingerichtet. Nachdem wir zunächst mit Hilfe von Eltern Öffnungszeiten angeboten haben, öffnen wir seit dem Schuljahr 2018/19 die Bücherei in jeder ersten großen Pause im Rahmen der Pausenaufsichten. Die Kinder können sich aus alters- bzw. lesestufengemäßer aktueller Kinderliteratur Bücher ausleihen und diese bis zu 4 Wochen zu Hause lesen. Der Förderverein unterstützt uns dabei, aktuelle Kinderliteratur anzuschaffen. Die gute Zusammenarbeit mit den umliegenden Buchhandlungen hilft dabei enorm. </a:t>
            </a:r>
          </a:p>
        </p:txBody>
      </p:sp>
    </p:spTree>
    <p:extLst>
      <p:ext uri="{BB962C8B-B14F-4D97-AF65-F5344CB8AC3E}">
        <p14:creationId xmlns:p14="http://schemas.microsoft.com/office/powerpoint/2010/main" val="2859787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0716" y="320320"/>
            <a:ext cx="3073012" cy="23047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0889" y="2547256"/>
            <a:ext cx="4791788" cy="3593841"/>
          </a:xfrm>
          <a:prstGeom prst="rect">
            <a:avLst/>
          </a:prstGeom>
          <a:ln>
            <a:noFill/>
          </a:ln>
          <a:effectLst>
            <a:outerShdw blurRad="292100" dist="139700" dir="2700000" algn="tl" rotWithShape="0">
              <a:srgbClr val="333333">
                <a:alpha val="65000"/>
              </a:srgbClr>
            </a:outerShdw>
          </a:effectLst>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578076" y="3886336"/>
            <a:ext cx="2911151" cy="2183363"/>
          </a:xfrm>
          <a:prstGeom prst="rect">
            <a:avLst/>
          </a:prstGeom>
          <a:ln>
            <a:noFill/>
          </a:ln>
          <a:effectLst>
            <a:softEdge rad="112500"/>
          </a:effectLst>
        </p:spPr>
      </p:pic>
      <p:pic>
        <p:nvPicPr>
          <p:cNvPr id="7" name="Grafik 6"/>
          <p:cNvPicPr>
            <a:picLocks noChangeAspect="1"/>
          </p:cNvPicPr>
          <p:nvPr/>
        </p:nvPicPr>
        <p:blipFill>
          <a:blip r:embed="rId5"/>
          <a:stretch>
            <a:fillRect/>
          </a:stretch>
        </p:blipFill>
        <p:spPr>
          <a:xfrm>
            <a:off x="5775647" y="438538"/>
            <a:ext cx="2108719" cy="1581539"/>
          </a:xfrm>
          <a:prstGeom prst="rect">
            <a:avLst/>
          </a:prstGeom>
          <a:ln>
            <a:noFill/>
          </a:ln>
          <a:effectLst>
            <a:softEdge rad="112500"/>
          </a:effectLst>
        </p:spPr>
      </p:pic>
      <p:pic>
        <p:nvPicPr>
          <p:cNvPr id="8" name="Grafik 7"/>
          <p:cNvPicPr>
            <a:picLocks noChangeAspect="1"/>
          </p:cNvPicPr>
          <p:nvPr/>
        </p:nvPicPr>
        <p:blipFill>
          <a:blip r:embed="rId6"/>
          <a:stretch>
            <a:fillRect/>
          </a:stretch>
        </p:blipFill>
        <p:spPr>
          <a:xfrm rot="16200000">
            <a:off x="9098362" y="432123"/>
            <a:ext cx="1361103" cy="1814804"/>
          </a:xfrm>
          <a:prstGeom prst="rect">
            <a:avLst/>
          </a:prstGeom>
          <a:ln>
            <a:noFill/>
          </a:ln>
          <a:effectLst>
            <a:softEdge rad="112500"/>
          </a:effectLst>
        </p:spPr>
      </p:pic>
    </p:spTree>
    <p:extLst>
      <p:ext uri="{BB962C8B-B14F-4D97-AF65-F5344CB8AC3E}">
        <p14:creationId xmlns:p14="http://schemas.microsoft.com/office/powerpoint/2010/main" val="254759094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1324</Words>
  <Application>Microsoft Office PowerPoint</Application>
  <PresentationFormat>Breitbild</PresentationFormat>
  <Paragraphs>47</Paragraphs>
  <Slides>23</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23</vt:i4>
      </vt:variant>
    </vt:vector>
  </HeadingPairs>
  <TitlesOfParts>
    <vt:vector size="27" baseType="lpstr">
      <vt:lpstr>Arial</vt:lpstr>
      <vt:lpstr>Calibri</vt:lpstr>
      <vt:lpstr>Calibri Light</vt:lpstr>
      <vt:lpstr>Office</vt:lpstr>
      <vt:lpstr>Lesen an der Kirchhundemer Grundschule  Am Kreuzberg</vt:lpstr>
      <vt:lpstr>Was zeichnet unsere Leseförderung aus? </vt:lpstr>
      <vt:lpstr> Lies mal Hefte in Klasse 1 und 2 </vt:lpstr>
      <vt:lpstr>Leseeltern/Lesepaten</vt:lpstr>
      <vt:lpstr>PowerPoint-Präsentation</vt:lpstr>
      <vt:lpstr>Lesen in der Frühstückspause</vt:lpstr>
      <vt:lpstr>Antolin </vt:lpstr>
      <vt:lpstr>Unsere Schülerbücherei</vt:lpstr>
      <vt:lpstr>PowerPoint-Präsentation</vt:lpstr>
      <vt:lpstr>Deutscher Vorlesetag </vt:lpstr>
      <vt:lpstr>Autorenlesungen</vt:lpstr>
      <vt:lpstr>Kirchhundemer Lesetage</vt:lpstr>
      <vt:lpstr>Lesen von Lektüren</vt:lpstr>
      <vt:lpstr>Vorlesewettbewerb</vt:lpstr>
      <vt:lpstr>PowerPoint-Präsentation</vt:lpstr>
      <vt:lpstr>Aktion „Ich schenke dir eine Geschichte“</vt:lpstr>
      <vt:lpstr>Lesewettbewerbe und ZEUS-Projekt</vt:lpstr>
      <vt:lpstr>Buchhandlungen in unserer Nähe</vt:lpstr>
      <vt:lpstr>Teilnahme am Projekt „Willy Wortbär“</vt:lpstr>
      <vt:lpstr>Lesetests: Wie gut kannst du schon lesen?  </vt:lpstr>
      <vt:lpstr>Unser Lese- und Ruheraum</vt:lpstr>
      <vt:lpstr>PowerPoint-Präsentation</vt:lpstr>
      <vt:lpstr>Leseecken im Klassenraum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Grundschule</dc:creator>
  <cp:lastModifiedBy>Philipp Wagener</cp:lastModifiedBy>
  <cp:revision>29</cp:revision>
  <dcterms:created xsi:type="dcterms:W3CDTF">2019-06-04T12:16:48Z</dcterms:created>
  <dcterms:modified xsi:type="dcterms:W3CDTF">2020-03-30T14:37:27Z</dcterms:modified>
</cp:coreProperties>
</file>